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8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Dental Restoration Color Matching Technology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Welcome to Part 5 of the Dental Restoration Fabrication Series. This session explores the science and art of matching restoration colors to natural teeth.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49163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467112"/>
            <a:ext cx="187404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作者：BO Gao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5306" y="604123"/>
            <a:ext cx="5492591" cy="686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Course Overview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55306" y="1867138"/>
            <a:ext cx="494228" cy="494228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637" y="1908274"/>
            <a:ext cx="329446" cy="41183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69204" y="1867138"/>
            <a:ext cx="274629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Basic Color Theory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6969204" y="2342198"/>
            <a:ext cx="6411635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Fundamental principles that govern how we perceive color in dentistry.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6255306" y="3511868"/>
            <a:ext cx="494228" cy="494228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637" y="3553004"/>
            <a:ext cx="329446" cy="4118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69204" y="3511868"/>
            <a:ext cx="3928467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Natural Teeth Characteristics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6969204" y="3986927"/>
            <a:ext cx="6411635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Understanding the unique optical properties of natural dentition.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6255306" y="5156597"/>
            <a:ext cx="494228" cy="494228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637" y="5197733"/>
            <a:ext cx="329446" cy="41183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69204" y="5156597"/>
            <a:ext cx="3215402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Gingival Characteristics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6969204" y="5631656"/>
            <a:ext cx="6411635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to match the color and texture of surrounding soft tissues.</a:t>
            </a:r>
            <a:endParaRPr lang="en-US" sz="1700" dirty="0"/>
          </a:p>
        </p:txBody>
      </p:sp>
      <p:sp>
        <p:nvSpPr>
          <p:cNvPr id="16" name="Shape 10"/>
          <p:cNvSpPr/>
          <p:nvPr/>
        </p:nvSpPr>
        <p:spPr>
          <a:xfrm>
            <a:off x="6255306" y="6801326"/>
            <a:ext cx="494228" cy="494228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637" y="6842462"/>
            <a:ext cx="329446" cy="41183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969204" y="6801326"/>
            <a:ext cx="289393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Matching Techniques</a:t>
            </a:r>
            <a:endParaRPr lang="en-US" sz="2150" dirty="0"/>
          </a:p>
        </p:txBody>
      </p:sp>
      <p:sp>
        <p:nvSpPr>
          <p:cNvPr id="19" name="Text 12"/>
          <p:cNvSpPr/>
          <p:nvPr/>
        </p:nvSpPr>
        <p:spPr>
          <a:xfrm>
            <a:off x="6969204" y="7276386"/>
            <a:ext cx="6411635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Practical methods for achieving seamless color integration.</a:t>
            </a:r>
            <a:endParaRPr lang="en-US" sz="17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9320" y="228600"/>
            <a:ext cx="79248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6847" y="1168479"/>
            <a:ext cx="6657261" cy="64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Color Formation Principles</a:t>
            </a:r>
            <a:endParaRPr lang="en-US" sz="40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47" y="2120503"/>
            <a:ext cx="1029295" cy="12351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44872" y="2326362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Light Source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544872" y="2771418"/>
            <a:ext cx="5835968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Illumination is essential. No light means no color perception.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847" y="3355658"/>
            <a:ext cx="1029295" cy="123515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44872" y="3561517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Object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544872" y="4006572"/>
            <a:ext cx="5835968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Teeth reflect, absorb, and transmit light in unique ways.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847" y="4590812"/>
            <a:ext cx="1029295" cy="123515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44872" y="4796671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Eye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544872" y="5241727"/>
            <a:ext cx="5835968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Receptors capture the reflected wavelengths.</a:t>
            </a:r>
            <a:endParaRPr lang="en-US" sz="16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6847" y="5825966"/>
            <a:ext cx="1029295" cy="123515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544872" y="6031825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Brain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7544872" y="6476881"/>
            <a:ext cx="5835968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Neural processing interprets these signals as color.</a:t>
            </a:r>
            <a:endParaRPr lang="en-US" sz="16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9320" y="228600"/>
            <a:ext cx="79248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88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6635" y="3194209"/>
            <a:ext cx="5218152" cy="622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Optical Basis of Color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6635" y="5978366"/>
            <a:ext cx="13237131" cy="22860"/>
          </a:xfrm>
          <a:prstGeom prst="roundRect">
            <a:avLst>
              <a:gd name="adj" fmla="val 365732"/>
            </a:avLst>
          </a:prstGeom>
          <a:solidFill>
            <a:srgbClr val="D9D4C9"/>
          </a:solidFill>
          <a:ln/>
        </p:spPr>
      </p:sp>
      <p:sp>
        <p:nvSpPr>
          <p:cNvPr id="5" name="Shape 2"/>
          <p:cNvSpPr/>
          <p:nvPr/>
        </p:nvSpPr>
        <p:spPr>
          <a:xfrm>
            <a:off x="3944541" y="5381327"/>
            <a:ext cx="22860" cy="597098"/>
          </a:xfrm>
          <a:prstGeom prst="roundRect">
            <a:avLst>
              <a:gd name="adj" fmla="val 365732"/>
            </a:avLst>
          </a:prstGeom>
          <a:solidFill>
            <a:srgbClr val="D9D4C9"/>
          </a:solidFill>
          <a:ln/>
        </p:spPr>
      </p:sp>
      <p:sp>
        <p:nvSpPr>
          <p:cNvPr id="6" name="Shape 3"/>
          <p:cNvSpPr/>
          <p:nvPr/>
        </p:nvSpPr>
        <p:spPr>
          <a:xfrm>
            <a:off x="3732133" y="5754469"/>
            <a:ext cx="447794" cy="447794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806726" y="5791736"/>
            <a:ext cx="298490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712006" y="4114800"/>
            <a:ext cx="2488168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Visible Spectrum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895588" y="4545211"/>
            <a:ext cx="6121122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Light wavelengths between 380-780 nm that humans can perceive.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303532" y="5978307"/>
            <a:ext cx="22860" cy="597098"/>
          </a:xfrm>
          <a:prstGeom prst="roundRect">
            <a:avLst>
              <a:gd name="adj" fmla="val 365732"/>
            </a:avLst>
          </a:prstGeom>
          <a:solidFill>
            <a:srgbClr val="D9D4C9"/>
          </a:solidFill>
          <a:ln/>
        </p:spPr>
      </p:sp>
      <p:sp>
        <p:nvSpPr>
          <p:cNvPr id="11" name="Shape 8"/>
          <p:cNvSpPr/>
          <p:nvPr/>
        </p:nvSpPr>
        <p:spPr>
          <a:xfrm>
            <a:off x="7091124" y="5754469"/>
            <a:ext cx="447794" cy="447794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65717" y="5791736"/>
            <a:ext cx="298490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6070997" y="6774537"/>
            <a:ext cx="2488168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Newton's Prism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254579" y="7204948"/>
            <a:ext cx="6121122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Demonstrates how white light separates into component colors.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0662642" y="5381327"/>
            <a:ext cx="22860" cy="597098"/>
          </a:xfrm>
          <a:prstGeom prst="roundRect">
            <a:avLst>
              <a:gd name="adj" fmla="val 365732"/>
            </a:avLst>
          </a:prstGeom>
          <a:solidFill>
            <a:srgbClr val="D9D4C9"/>
          </a:solidFill>
          <a:ln/>
        </p:spPr>
      </p:sp>
      <p:sp>
        <p:nvSpPr>
          <p:cNvPr id="16" name="Shape 13"/>
          <p:cNvSpPr/>
          <p:nvPr/>
        </p:nvSpPr>
        <p:spPr>
          <a:xfrm>
            <a:off x="10450235" y="5754469"/>
            <a:ext cx="447794" cy="447794"/>
          </a:xfrm>
          <a:prstGeom prst="roundRect">
            <a:avLst>
              <a:gd name="adj" fmla="val 18671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524827" y="5791736"/>
            <a:ext cx="298490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9430107" y="4114800"/>
            <a:ext cx="2488168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Seven Colors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613571" y="4545211"/>
            <a:ext cx="6121241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Red, orange, yellow, green, cyan, blue, and purple form the spectrum.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28869"/>
            <a:ext cx="648069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Object Color Properties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477810"/>
            <a:ext cx="3436977" cy="2410897"/>
          </a:xfrm>
          <a:prstGeom prst="roundRect">
            <a:avLst>
              <a:gd name="adj" fmla="val 3952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Surface Color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202662"/>
            <a:ext cx="29681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Opaque objects reflect light without transmission. Most restorative materials have this property.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9943981" y="2477810"/>
            <a:ext cx="3436977" cy="2410897"/>
          </a:xfrm>
          <a:prstGeom prst="roundRect">
            <a:avLst>
              <a:gd name="adj" fmla="val 3952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178415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Transparent Color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178415" y="3202662"/>
            <a:ext cx="29681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Light passes through with minimal scattering. Rare in dental materials.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115520"/>
            <a:ext cx="7100649" cy="1685092"/>
          </a:xfrm>
          <a:prstGeom prst="roundRect">
            <a:avLst>
              <a:gd name="adj" fmla="val 5654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3499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Semi-Transparent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5840373"/>
            <a:ext cx="663178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Natural teeth allow some light transmission while reflecting and absorbing portions.</a:t>
            </a:r>
            <a:endParaRPr lang="en-US" sz="175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320" y="228600"/>
            <a:ext cx="79248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3956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Color Classification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153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Chromatic Colors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96464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Colors with hue, chroma, and value properties.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663440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Red, orange, yellow, green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105638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Cyan, blue, purple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547836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their mixtures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371636" y="35153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Achromatic Colors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371636" y="4096464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Colors with only value (lightness) properties.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371636" y="4663440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(highest value)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371636" y="5105638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Black (lowest value)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371636" y="5547836"/>
            <a:ext cx="60168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Grayscale (intermediate values)</a:t>
            </a:r>
            <a:endParaRPr lang="en-US" sz="17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09320" y="228600"/>
            <a:ext cx="79248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1412"/>
            <a:ext cx="66645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Three Elements of Color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036207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Hue (H)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40776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basic tone of color. Teeth have limited range, mainly reddish or yellowish.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5070" y="2933819"/>
            <a:ext cx="3524369" cy="3524369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107662" y="4412456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515" y="4536400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89601" y="3121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Chroma (C)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189601" y="3612118"/>
            <a:ext cx="4191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Color purity or saturation. Adding white or black reduces chroma.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070" y="2933819"/>
            <a:ext cx="3524369" cy="3524369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651790" y="294358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643" y="3067526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89601" y="50539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Value (V)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189601" y="5544383"/>
            <a:ext cx="4191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Lightness or darkness. Yellow has high value; red and blue have lower value.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5070" y="2933819"/>
            <a:ext cx="3524369" cy="3524369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7651790" y="5881330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3EEE3"/>
          </a:solidFill>
          <a:ln w="7620">
            <a:solidFill>
              <a:srgbClr val="D9D4C9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643" y="6005274"/>
            <a:ext cx="255151" cy="318968"/>
          </a:xfrm>
          <a:prstGeom prst="rect">
            <a:avLst/>
          </a:prstGeom>
        </p:spPr>
      </p:pic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9320" y="228600"/>
            <a:ext cx="79248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3627"/>
            <a:ext cx="60484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Color Mixing Systems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1410" y="2702004"/>
            <a:ext cx="3006804" cy="3006804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665" y="2702004"/>
            <a:ext cx="3006923" cy="300692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2702004"/>
            <a:ext cx="3006804" cy="3006804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296" y="2702004"/>
            <a:ext cx="3006923" cy="300692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6110049"/>
            <a:ext cx="125870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Dentistry uses both additive (light) and subtractive (pigment) color principles. The LAB system is most common for precise dental color matching.</a:t>
            </a:r>
            <a:endParaRPr lang="en-US" sz="1750" dirty="0"/>
          </a:p>
        </p:txBody>
      </p:sp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9320" y="228600"/>
            <a:ext cx="792480" cy="5943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2025-04-23T07:07:00Z</dcterms:created>
  <dcterms:modified xsi:type="dcterms:W3CDTF">2025-04-23T07:07:00Z</dcterms:modified>
</cp:coreProperties>
</file>